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8" r:id="rId4"/>
    <p:sldId id="269" r:id="rId5"/>
    <p:sldId id="262" r:id="rId6"/>
    <p:sldId id="263" r:id="rId7"/>
    <p:sldId id="266" r:id="rId8"/>
    <p:sldId id="272" r:id="rId9"/>
    <p:sldId id="273" r:id="rId10"/>
    <p:sldId id="264" r:id="rId11"/>
    <p:sldId id="271" r:id="rId12"/>
    <p:sldId id="265" r:id="rId13"/>
    <p:sldId id="267" r:id="rId14"/>
    <p:sldId id="270" r:id="rId15"/>
    <p:sldId id="274" r:id="rId16"/>
    <p:sldId id="275" r:id="rId17"/>
    <p:sldId id="276" r:id="rId18"/>
    <p:sldId id="277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3" d="100"/>
          <a:sy n="63" d="100"/>
        </p:scale>
        <p:origin x="-672" y="1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FD86-6061-4808-ABEB-83CF3DE93C7E}" type="datetimeFigureOut">
              <a:rPr lang="es-NI" smtClean="0"/>
              <a:t>25/08/2020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4152-4E0A-48CE-A880-E75BBE5A931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888315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FD86-6061-4808-ABEB-83CF3DE93C7E}" type="datetimeFigureOut">
              <a:rPr lang="es-NI" smtClean="0"/>
              <a:t>25/08/2020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4152-4E0A-48CE-A880-E75BBE5A931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234438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FD86-6061-4808-ABEB-83CF3DE93C7E}" type="datetimeFigureOut">
              <a:rPr lang="es-NI" smtClean="0"/>
              <a:t>25/08/2020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4152-4E0A-48CE-A880-E75BBE5A931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478905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FD86-6061-4808-ABEB-83CF3DE93C7E}" type="datetimeFigureOut">
              <a:rPr lang="es-NI" smtClean="0"/>
              <a:t>25/08/2020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4152-4E0A-48CE-A880-E75BBE5A931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429186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FD86-6061-4808-ABEB-83CF3DE93C7E}" type="datetimeFigureOut">
              <a:rPr lang="es-NI" smtClean="0"/>
              <a:t>25/08/2020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4152-4E0A-48CE-A880-E75BBE5A931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915679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FD86-6061-4808-ABEB-83CF3DE93C7E}" type="datetimeFigureOut">
              <a:rPr lang="es-NI" smtClean="0"/>
              <a:t>25/08/2020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4152-4E0A-48CE-A880-E75BBE5A931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153913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FD86-6061-4808-ABEB-83CF3DE93C7E}" type="datetimeFigureOut">
              <a:rPr lang="es-NI" smtClean="0"/>
              <a:t>25/08/2020</a:t>
            </a:fld>
            <a:endParaRPr lang="es-N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4152-4E0A-48CE-A880-E75BBE5A931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58379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FD86-6061-4808-ABEB-83CF3DE93C7E}" type="datetimeFigureOut">
              <a:rPr lang="es-NI" smtClean="0"/>
              <a:t>25/08/2020</a:t>
            </a:fld>
            <a:endParaRPr lang="es-N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4152-4E0A-48CE-A880-E75BBE5A931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763043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FD86-6061-4808-ABEB-83CF3DE93C7E}" type="datetimeFigureOut">
              <a:rPr lang="es-NI" smtClean="0"/>
              <a:t>25/08/2020</a:t>
            </a:fld>
            <a:endParaRPr lang="es-N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4152-4E0A-48CE-A880-E75BBE5A931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902460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FD86-6061-4808-ABEB-83CF3DE93C7E}" type="datetimeFigureOut">
              <a:rPr lang="es-NI" smtClean="0"/>
              <a:t>25/08/2020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4152-4E0A-48CE-A880-E75BBE5A931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273024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FD86-6061-4808-ABEB-83CF3DE93C7E}" type="datetimeFigureOut">
              <a:rPr lang="es-NI" smtClean="0"/>
              <a:t>25/08/2020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4152-4E0A-48CE-A880-E75BBE5A931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237810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8E78C2"/>
            </a:gs>
            <a:gs pos="0">
              <a:srgbClr val="7030A0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C5FD86-6061-4808-ABEB-83CF3DE93C7E}" type="datetimeFigureOut">
              <a:rPr lang="es-NI" smtClean="0"/>
              <a:t>25/08/2020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54152-4E0A-48CE-A880-E75BBE5A931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591896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BFCB2E7E-897D-41AB-A28F-BEF9D5E69D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A7AFFFA-EE88-4EEB-92CE-8F5D5F7BBF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36712"/>
            <a:ext cx="9144000" cy="126061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NI" sz="32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INFRAESTRUCTURAS DEPORTIVAS </a:t>
            </a:r>
            <a:r>
              <a:rPr lang="es-NI" sz="32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Y RECREATIVAS</a:t>
            </a:r>
            <a:endParaRPr lang="es-NI" sz="32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398278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="" xmlns:a16="http://schemas.microsoft.com/office/drawing/2014/main" id="{D25EA789-D6BD-48B2-A32C-650877DDAC60}"/>
              </a:ext>
            </a:extLst>
          </p:cNvPr>
          <p:cNvSpPr txBox="1">
            <a:spLocks/>
          </p:cNvSpPr>
          <p:nvPr/>
        </p:nvSpPr>
        <p:spPr>
          <a:xfrm>
            <a:off x="781050" y="0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NI" sz="3600" b="1" dirty="0" smtClean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PRINCIPALES PROYECTOS </a:t>
            </a:r>
            <a:r>
              <a:rPr lang="es-NI" sz="36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DEPORTIVOS Y RECREATIVOS EN EJECUCIÓN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="" xmlns:a16="http://schemas.microsoft.com/office/drawing/2014/main" id="{AE21EB5D-E4FE-4D41-914B-4A61F4135109}"/>
              </a:ext>
            </a:extLst>
          </p:cNvPr>
          <p:cNvSpPr txBox="1"/>
          <p:nvPr/>
        </p:nvSpPr>
        <p:spPr>
          <a:xfrm>
            <a:off x="320040" y="1247749"/>
            <a:ext cx="8503920" cy="2041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es-NI" sz="20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Calzada municipal y plaza Carlos Fonseca Amador en </a:t>
            </a:r>
            <a:r>
              <a:rPr lang="es-NI" sz="20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Rivas</a:t>
            </a:r>
            <a:r>
              <a:rPr lang="es-NI" sz="20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 C$ 15 millones.</a:t>
            </a:r>
          </a:p>
          <a:p>
            <a:pPr marL="342900" lvl="0" indent="-342900" algn="just">
              <a:lnSpc>
                <a:spcPct val="115000"/>
              </a:lnSpc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es-NI" sz="20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Estadio de Futbol en </a:t>
            </a:r>
            <a:r>
              <a:rPr lang="es-NI" sz="20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Matagalpa</a:t>
            </a:r>
            <a:r>
              <a:rPr lang="es-N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NI" sz="20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C$ 55 m.</a:t>
            </a: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s-NI" sz="2000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Paseo </a:t>
            </a:r>
            <a:r>
              <a:rPr lang="es-NI" sz="20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los Leones en </a:t>
            </a:r>
            <a:r>
              <a:rPr lang="es-NI" sz="20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León</a:t>
            </a:r>
            <a:r>
              <a:rPr lang="es-NI" sz="20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 C$ 11 m.</a:t>
            </a:r>
          </a:p>
          <a:p>
            <a:pPr marL="285750" lvl="0" indent="-285750" algn="just">
              <a:lnSpc>
                <a:spcPct val="115000"/>
              </a:lnSpc>
              <a:spcAft>
                <a:spcPts val="200"/>
              </a:spcAft>
              <a:buFont typeface="Wingdings" panose="05000000000000000000" pitchFamily="2" charset="2"/>
              <a:buChar char="v"/>
            </a:pPr>
            <a:endParaRPr lang="es-NI" sz="20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A10C1A48-C93A-42BC-B726-4C5FD7497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7148" y="3139399"/>
            <a:ext cx="4822445" cy="33312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F1D011E3-8AAD-4B55-B8BC-1FE141AD89BF}"/>
              </a:ext>
            </a:extLst>
          </p:cNvPr>
          <p:cNvSpPr txBox="1"/>
          <p:nvPr/>
        </p:nvSpPr>
        <p:spPr>
          <a:xfrm>
            <a:off x="319297" y="2972299"/>
            <a:ext cx="3682218" cy="34983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s-NI" sz="2000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Mejoramiento </a:t>
            </a:r>
            <a:r>
              <a:rPr lang="es-NI" sz="20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 Estadio de futbol en </a:t>
            </a:r>
            <a:r>
              <a:rPr lang="es-NI" sz="20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Jalapa</a:t>
            </a:r>
            <a:r>
              <a:rPr lang="es-N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s-NI" sz="20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C$ 59 m.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NI" sz="20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Remodelación de Estadio de Futbol en </a:t>
            </a:r>
            <a:r>
              <a:rPr lang="es-NI" sz="20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Somoto</a:t>
            </a:r>
            <a:r>
              <a:rPr lang="es-NI" sz="2000" b="1" dirty="0" smtClean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NI" sz="2000" b="1" dirty="0" smtClean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Tiangue</a:t>
            </a:r>
            <a:r>
              <a:rPr lang="es-NI" sz="20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Peñas Blancas</a:t>
            </a:r>
            <a:r>
              <a:rPr lang="es-NI" sz="2000" b="1" dirty="0" smtClean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 50 m</a:t>
            </a:r>
            <a:r>
              <a:rPr lang="es-N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NI" sz="2000" b="1" dirty="0" smtClean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Parque Acuático </a:t>
            </a:r>
            <a:r>
              <a:rPr lang="es-NI" sz="2000" dirty="0" smtClean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Chichigalpa. 26 m</a:t>
            </a:r>
            <a:endParaRPr lang="es-NI" sz="2000" dirty="0">
              <a:solidFill>
                <a:srgbClr val="FFFF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228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936" y="156282"/>
            <a:ext cx="7886700" cy="562153"/>
          </a:xfrm>
        </p:spPr>
        <p:txBody>
          <a:bodyPr>
            <a:normAutofit/>
          </a:bodyPr>
          <a:lstStyle/>
          <a:p>
            <a:r>
              <a:rPr lang="es-NI" sz="3200" b="1" dirty="0" smtClean="0">
                <a:solidFill>
                  <a:srgbClr val="FFFF00"/>
                </a:solidFill>
                <a:latin typeface="+mn-lt"/>
              </a:rPr>
              <a:t>Parque acuático Chichigalpa </a:t>
            </a:r>
            <a:endParaRPr lang="es-NI" sz="3200" b="1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8435"/>
            <a:ext cx="5087155" cy="368342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485" y="689480"/>
            <a:ext cx="4623515" cy="369898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01860"/>
            <a:ext cx="4520485" cy="2488337"/>
          </a:xfrm>
          <a:prstGeom prst="rect">
            <a:avLst/>
          </a:prstGeom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4700788" y="5364952"/>
            <a:ext cx="4262908" cy="5621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NI" sz="3200" b="1" dirty="0" smtClean="0">
                <a:solidFill>
                  <a:srgbClr val="FFFF00"/>
                </a:solidFill>
                <a:latin typeface="+mn-lt"/>
              </a:rPr>
              <a:t>Calzada Rivas </a:t>
            </a:r>
            <a:endParaRPr lang="es-NI" sz="3200" b="1" dirty="0">
              <a:solidFill>
                <a:srgbClr val="FFFF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4284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8A9341CF-8FFD-4B70-87B7-E056F4F4179C}"/>
              </a:ext>
            </a:extLst>
          </p:cNvPr>
          <p:cNvSpPr txBox="1"/>
          <p:nvPr/>
        </p:nvSpPr>
        <p:spPr>
          <a:xfrm>
            <a:off x="0" y="116702"/>
            <a:ext cx="8866911" cy="9910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s-NI" sz="3200" b="1" dirty="0">
                <a:solidFill>
                  <a:srgbClr val="FFFF00"/>
                </a:solidFill>
                <a:latin typeface="Courier New" panose="02070309020205020404" pitchFamily="49" charset="0"/>
                <a:ea typeface="+mj-ea"/>
                <a:cs typeface="Courier New" panose="02070309020205020404" pitchFamily="49" charset="0"/>
              </a:rPr>
              <a:t>PROYECTOS DEPORTIVOS A EJECUTARSE 2020 - </a:t>
            </a:r>
            <a:r>
              <a:rPr lang="es-NI" sz="3200" b="1" dirty="0" smtClean="0">
                <a:solidFill>
                  <a:srgbClr val="FFFF00"/>
                </a:solidFill>
                <a:latin typeface="Courier New" panose="02070309020205020404" pitchFamily="49" charset="0"/>
                <a:ea typeface="+mj-ea"/>
                <a:cs typeface="Courier New" panose="02070309020205020404" pitchFamily="49" charset="0"/>
              </a:rPr>
              <a:t>2021</a:t>
            </a:r>
            <a:endParaRPr lang="es-NI" sz="3200" b="1" dirty="0">
              <a:solidFill>
                <a:srgbClr val="FFFF00"/>
              </a:solidFill>
              <a:latin typeface="Courier New" panose="02070309020205020404" pitchFamily="49" charset="0"/>
              <a:ea typeface="+mj-ea"/>
              <a:cs typeface="Courier New" panose="02070309020205020404" pitchFamily="49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="" xmlns:a16="http://schemas.microsoft.com/office/drawing/2014/main" id="{3DEAA9CB-33A7-40F8-8913-5CF81A0BAD79}"/>
              </a:ext>
            </a:extLst>
          </p:cNvPr>
          <p:cNvSpPr txBox="1"/>
          <p:nvPr/>
        </p:nvSpPr>
        <p:spPr>
          <a:xfrm>
            <a:off x="481070" y="1107743"/>
            <a:ext cx="8029884" cy="3763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NI" sz="2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Béisbol </a:t>
            </a:r>
            <a:endParaRPr lang="es-NI" sz="22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es-NI" sz="22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León</a:t>
            </a:r>
            <a:r>
              <a:rPr lang="es-NI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: Estadio héroes y mártires, inversión C$ 100 millones.</a:t>
            </a:r>
          </a:p>
          <a:p>
            <a:pPr marL="342900" indent="-342900" algn="just">
              <a:lnSpc>
                <a:spcPct val="115000"/>
              </a:lnSpc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es-NI" sz="22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Masaya</a:t>
            </a:r>
            <a:r>
              <a:rPr lang="es-NI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: Estadio Roberto Clemente, inversión C$ 70 millones.</a:t>
            </a:r>
          </a:p>
          <a:p>
            <a:pPr marL="342900" indent="-342900" algn="just">
              <a:lnSpc>
                <a:spcPct val="115000"/>
              </a:lnSpc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es-NI" sz="22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Granada</a:t>
            </a:r>
            <a:r>
              <a:rPr lang="es-NI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: estadio Roque Tadeo Zavala, inversión C$ 70 millones.</a:t>
            </a:r>
          </a:p>
          <a:p>
            <a:pPr marL="342900" indent="-342900" algn="just">
              <a:lnSpc>
                <a:spcPct val="115000"/>
              </a:lnSpc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es-NI" sz="22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Chinandega</a:t>
            </a:r>
            <a:r>
              <a:rPr lang="es-NI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: Mejora estadio Efraín Tijerino Mazariegos, inversión C$ 70 millones. (2021)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="" xmlns:a16="http://schemas.microsoft.com/office/drawing/2014/main" id="{5A74F369-7FD9-4A46-8791-D8F9BB3FB2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70" y="5026360"/>
            <a:ext cx="3626697" cy="18316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0D446BD9-6FCE-4772-B5A5-C1A8080DE8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6235" y="5026358"/>
            <a:ext cx="3474719" cy="18316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39912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8A9341CF-8FFD-4B70-87B7-E056F4F4179C}"/>
              </a:ext>
            </a:extLst>
          </p:cNvPr>
          <p:cNvSpPr txBox="1"/>
          <p:nvPr/>
        </p:nvSpPr>
        <p:spPr>
          <a:xfrm>
            <a:off x="277089" y="185493"/>
            <a:ext cx="8866911" cy="6047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s-NI" sz="3600" b="1" dirty="0" smtClean="0">
                <a:solidFill>
                  <a:srgbClr val="FFFF00"/>
                </a:solidFill>
                <a:latin typeface="Courier New" panose="02070309020205020404" pitchFamily="49" charset="0"/>
                <a:ea typeface="+mj-ea"/>
                <a:cs typeface="Courier New" panose="02070309020205020404" pitchFamily="49" charset="0"/>
              </a:rPr>
              <a:t>OTROS DEPORTES 2020 </a:t>
            </a:r>
            <a:r>
              <a:rPr lang="es-NI" sz="3600" b="1" dirty="0">
                <a:solidFill>
                  <a:srgbClr val="FFFF00"/>
                </a:solidFill>
                <a:latin typeface="Courier New" panose="02070309020205020404" pitchFamily="49" charset="0"/>
                <a:ea typeface="+mj-ea"/>
                <a:cs typeface="Courier New" panose="02070309020205020404" pitchFamily="49" charset="0"/>
              </a:rPr>
              <a:t>- 2021.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="" xmlns:a16="http://schemas.microsoft.com/office/drawing/2014/main" id="{3DEAA9CB-33A7-40F8-8913-5CF81A0BAD79}"/>
              </a:ext>
            </a:extLst>
          </p:cNvPr>
          <p:cNvSpPr txBox="1"/>
          <p:nvPr/>
        </p:nvSpPr>
        <p:spPr>
          <a:xfrm>
            <a:off x="277090" y="1084835"/>
            <a:ext cx="4488093" cy="5606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NI" sz="20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Futbol: </a:t>
            </a:r>
          </a:p>
          <a:p>
            <a:pPr marL="342900" indent="-342900" algn="just">
              <a:lnSpc>
                <a:spcPct val="115000"/>
              </a:lnSpc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es-NI" sz="20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Estelí</a:t>
            </a:r>
            <a:r>
              <a:rPr lang="es-N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s-NI" sz="20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Estadio Independencia, inversión C$ 100 millones.</a:t>
            </a:r>
          </a:p>
          <a:p>
            <a:pPr marL="342900" indent="-342900" algn="just">
              <a:lnSpc>
                <a:spcPct val="115000"/>
              </a:lnSpc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es-NI" sz="20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Diriamba: </a:t>
            </a:r>
            <a:r>
              <a:rPr lang="es-NI" sz="20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Estadio Cacique </a:t>
            </a:r>
            <a:r>
              <a:rPr lang="es-NI" sz="20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Diriangén</a:t>
            </a:r>
            <a:r>
              <a:rPr lang="es-NI" sz="20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inversión C$ 30 millones.</a:t>
            </a:r>
          </a:p>
          <a:p>
            <a:pPr marL="342900" indent="-342900" algn="just">
              <a:lnSpc>
                <a:spcPct val="115000"/>
              </a:lnSpc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es-NI" sz="20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Chinandega: </a:t>
            </a:r>
            <a:r>
              <a:rPr lang="es-NI" sz="20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Nuevo estadio de futbol, inversión C$ 90 millones.</a:t>
            </a:r>
          </a:p>
          <a:p>
            <a:pPr marL="342900" indent="-342900" algn="just">
              <a:lnSpc>
                <a:spcPct val="115000"/>
              </a:lnSpc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es-NI" sz="20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Matagalpa y Jinotega</a:t>
            </a:r>
            <a:r>
              <a:rPr lang="es-NI" sz="20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nuevo Polideportivos, inversión C$ 80 millones</a:t>
            </a:r>
            <a:r>
              <a:rPr lang="es-NI" sz="2000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marL="342900" indent="-342900" algn="just">
              <a:lnSpc>
                <a:spcPct val="115000"/>
              </a:lnSpc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es-NI" sz="2000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Nuevo Estadio de Futbol </a:t>
            </a:r>
            <a:r>
              <a:rPr lang="es-NI" sz="2000" b="1" dirty="0" smtClean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Juigalpa</a:t>
            </a:r>
            <a:r>
              <a:rPr lang="es-NI" sz="2000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 </a:t>
            </a:r>
            <a:endParaRPr lang="es-NI" sz="20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="" xmlns:a16="http://schemas.microsoft.com/office/drawing/2014/main" id="{4EDA0A21-CF8E-4D7A-8F21-D52D64DC40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6169" y="1262131"/>
            <a:ext cx="4056845" cy="49928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75467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NI" sz="36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Plan de inversión multianual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DF25D133-65BC-4897-BC29-18E01EBE557A}"/>
              </a:ext>
            </a:extLst>
          </p:cNvPr>
          <p:cNvSpPr txBox="1"/>
          <p:nvPr/>
        </p:nvSpPr>
        <p:spPr>
          <a:xfrm>
            <a:off x="628650" y="2449438"/>
            <a:ext cx="7485040" cy="136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NI" sz="2400" b="1" dirty="0">
                <a:solidFill>
                  <a:schemeClr val="bg1"/>
                </a:solidFill>
              </a:rPr>
              <a:t>En total </a:t>
            </a:r>
            <a:r>
              <a:rPr lang="es-NI" sz="2400" b="1" dirty="0" smtClean="0">
                <a:solidFill>
                  <a:schemeClr val="bg1"/>
                </a:solidFill>
              </a:rPr>
              <a:t>se </a:t>
            </a:r>
            <a:r>
              <a:rPr lang="es-NI" sz="2400" b="1" dirty="0">
                <a:solidFill>
                  <a:schemeClr val="bg1"/>
                </a:solidFill>
              </a:rPr>
              <a:t>Mejorará </a:t>
            </a:r>
            <a:r>
              <a:rPr lang="es-NI" sz="2400" b="1" dirty="0">
                <a:solidFill>
                  <a:srgbClr val="FFFF00"/>
                </a:solidFill>
              </a:rPr>
              <a:t>1,949</a:t>
            </a:r>
            <a:r>
              <a:rPr lang="es-NI" sz="2400" b="1" dirty="0">
                <a:solidFill>
                  <a:schemeClr val="bg1"/>
                </a:solidFill>
              </a:rPr>
              <a:t> infraestructuras deportivas como canchas, campos comunitarios, polideportivos, estadios, </a:t>
            </a:r>
            <a:r>
              <a:rPr lang="es-NI" sz="2400" b="1" dirty="0" smtClean="0">
                <a:solidFill>
                  <a:schemeClr val="bg1"/>
                </a:solidFill>
              </a:rPr>
              <a:t>en el plan multianual hasta </a:t>
            </a:r>
            <a:r>
              <a:rPr lang="es-NI" sz="2400" b="1" dirty="0" smtClean="0">
                <a:solidFill>
                  <a:srgbClr val="FFFF00"/>
                </a:solidFill>
              </a:rPr>
              <a:t>2024</a:t>
            </a:r>
            <a:r>
              <a:rPr lang="es-NI" sz="2400" b="1" dirty="0" smtClean="0">
                <a:solidFill>
                  <a:schemeClr val="bg1"/>
                </a:solidFill>
              </a:rPr>
              <a:t>.</a:t>
            </a:r>
            <a:endParaRPr lang="es-NI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771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NI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09870"/>
            <a:ext cx="9143999" cy="354812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3999" cy="349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9839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NI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93972" cy="3727698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272" y="5705"/>
            <a:ext cx="4494728" cy="372199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27699"/>
            <a:ext cx="4649272" cy="313030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272" y="3727697"/>
            <a:ext cx="4494728" cy="313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526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7872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27808" cy="347085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70856"/>
            <a:ext cx="4627808" cy="338714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56902" y="1170906"/>
            <a:ext cx="6858001" cy="451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721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07F189D2-5F4D-47A2-B23D-DE76EB681C8B}"/>
              </a:ext>
            </a:extLst>
          </p:cNvPr>
          <p:cNvSpPr txBox="1"/>
          <p:nvPr/>
        </p:nvSpPr>
        <p:spPr>
          <a:xfrm>
            <a:off x="491836" y="299301"/>
            <a:ext cx="86521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NI" sz="2400" b="1" dirty="0" smtClean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PRINCIPALES LINEAS DE TRABAJO </a:t>
            </a:r>
          </a:p>
          <a:p>
            <a:pPr algn="just"/>
            <a:endParaRPr lang="es-N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s-N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120C357F-18FD-4B11-9524-2A64F7D7469A}"/>
              </a:ext>
            </a:extLst>
          </p:cNvPr>
          <p:cNvSpPr txBox="1"/>
          <p:nvPr/>
        </p:nvSpPr>
        <p:spPr>
          <a:xfrm>
            <a:off x="399855" y="1098204"/>
            <a:ext cx="8344290" cy="4667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500"/>
              </a:spcBef>
              <a:buFont typeface="Wingdings" panose="05000000000000000000" pitchFamily="2" charset="2"/>
              <a:buChar char="q"/>
            </a:pPr>
            <a:r>
              <a:rPr lang="es-NI" sz="2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Modernizar la infraestructura</a:t>
            </a:r>
          </a:p>
          <a:p>
            <a:pPr marL="342900" lvl="0" indent="-342900" algn="just">
              <a:spcBef>
                <a:spcPts val="500"/>
              </a:spcBef>
              <a:buFont typeface="Wingdings" panose="05000000000000000000" pitchFamily="2" charset="2"/>
              <a:buChar char="q"/>
            </a:pPr>
            <a:r>
              <a:rPr lang="es-NI" sz="2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Acondicionar espacios públicos </a:t>
            </a:r>
          </a:p>
          <a:p>
            <a:pPr marL="342900" lvl="0" indent="-342900" algn="just">
              <a:spcBef>
                <a:spcPts val="500"/>
              </a:spcBef>
              <a:buFont typeface="Wingdings" panose="05000000000000000000" pitchFamily="2" charset="2"/>
              <a:buChar char="q"/>
            </a:pPr>
            <a:r>
              <a:rPr lang="es-NI" sz="2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Fortalecer las alianzas/academias/clubes</a:t>
            </a:r>
          </a:p>
          <a:p>
            <a:pPr marL="342900" lvl="0" indent="-342900" algn="just">
              <a:spcBef>
                <a:spcPts val="500"/>
              </a:spcBef>
              <a:buFont typeface="Wingdings" panose="05000000000000000000" pitchFamily="2" charset="2"/>
              <a:buChar char="q"/>
            </a:pPr>
            <a:r>
              <a:rPr lang="es-NI" sz="2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Incentivo y reconocimiento atletas </a:t>
            </a:r>
          </a:p>
          <a:p>
            <a:pPr marL="342900" lvl="0" indent="-342900" algn="just">
              <a:spcBef>
                <a:spcPts val="500"/>
              </a:spcBef>
              <a:buFont typeface="Wingdings" panose="05000000000000000000" pitchFamily="2" charset="2"/>
              <a:buChar char="q"/>
            </a:pPr>
            <a:r>
              <a:rPr lang="es-NI" sz="2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Promover torneos, campeonatos, ligas, actividades recreativas de convivencia</a:t>
            </a:r>
          </a:p>
          <a:p>
            <a:pPr marL="342900" lvl="0" indent="-342900" algn="just">
              <a:spcBef>
                <a:spcPts val="500"/>
              </a:spcBef>
              <a:buFont typeface="Wingdings" panose="05000000000000000000" pitchFamily="2" charset="2"/>
              <a:buChar char="q"/>
            </a:pPr>
            <a:r>
              <a:rPr lang="es-NI" sz="2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Promoción de todas las disciplinas y actividades </a:t>
            </a:r>
            <a:r>
              <a:rPr lang="es-NI" sz="2400" b="1" dirty="0" smtClean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culturales</a:t>
            </a:r>
            <a:r>
              <a:rPr lang="es-NI" sz="2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pPr marL="342900" lvl="0" indent="-342900" algn="just">
              <a:spcBef>
                <a:spcPts val="500"/>
              </a:spcBef>
              <a:buFont typeface="Wingdings" panose="05000000000000000000" pitchFamily="2" charset="2"/>
              <a:buChar char="q"/>
            </a:pPr>
            <a:endParaRPr lang="es-NI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42900" lvl="0" indent="-342900" algn="just">
              <a:spcBef>
                <a:spcPts val="500"/>
              </a:spcBef>
              <a:buFont typeface="Wingdings" panose="05000000000000000000" pitchFamily="2" charset="2"/>
              <a:buChar char="q"/>
            </a:pPr>
            <a:endParaRPr lang="es-NI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 algn="just">
              <a:spcBef>
                <a:spcPts val="500"/>
              </a:spcBef>
            </a:pPr>
            <a:r>
              <a:rPr lang="es-NI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s-NI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C885610D-3C06-442F-8ABD-2C129BFF95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947" y="4585584"/>
            <a:ext cx="3855135" cy="18703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2D57C281-1373-438E-95E8-4789361EDA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86" y="4585584"/>
            <a:ext cx="3984825" cy="19332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10903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07F189D2-5F4D-47A2-B23D-DE76EB681C8B}"/>
              </a:ext>
            </a:extLst>
          </p:cNvPr>
          <p:cNvSpPr txBox="1"/>
          <p:nvPr/>
        </p:nvSpPr>
        <p:spPr>
          <a:xfrm>
            <a:off x="245918" y="312180"/>
            <a:ext cx="8652164" cy="2280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NI" sz="2400" b="1" dirty="0" smtClean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!QUE HEMOS HECHO!</a:t>
            </a:r>
          </a:p>
          <a:p>
            <a:pPr algn="just"/>
            <a:endParaRPr lang="es-N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 algn="just">
              <a:spcBef>
                <a:spcPts val="500"/>
              </a:spcBef>
            </a:pPr>
            <a:r>
              <a:rPr lang="es-NI" sz="2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Construidos y mejorados </a:t>
            </a:r>
            <a:r>
              <a:rPr lang="es-NI" sz="2400" b="1" dirty="0" smtClean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772 </a:t>
            </a:r>
            <a:r>
              <a:rPr lang="es-NI" sz="2400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parques </a:t>
            </a:r>
            <a:r>
              <a:rPr lang="es-NI" sz="2400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municipales. </a:t>
            </a:r>
            <a:r>
              <a:rPr lang="es-NI" sz="24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s-NI" sz="2400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nversión </a:t>
            </a:r>
            <a:r>
              <a:rPr lang="es-NI" sz="24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 </a:t>
            </a:r>
            <a:r>
              <a:rPr lang="es-NI" sz="2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430 millones de córdobas.</a:t>
            </a:r>
            <a:endParaRPr lang="es-NI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s-N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120C357F-18FD-4B11-9524-2A64F7D7469A}"/>
              </a:ext>
            </a:extLst>
          </p:cNvPr>
          <p:cNvSpPr txBox="1"/>
          <p:nvPr/>
        </p:nvSpPr>
        <p:spPr>
          <a:xfrm>
            <a:off x="316934" y="2531534"/>
            <a:ext cx="851013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Bef>
                <a:spcPts val="500"/>
              </a:spcBef>
            </a:pPr>
            <a:r>
              <a:rPr lang="es-NI" sz="24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1,989</a:t>
            </a:r>
            <a:r>
              <a:rPr lang="es-NI" sz="2400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NI" sz="2400" dirty="0" smtClean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nuevas infraestructuras </a:t>
            </a:r>
            <a:r>
              <a:rPr lang="es-NI" sz="2400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deportivas </a:t>
            </a:r>
            <a:r>
              <a:rPr lang="es-NI" sz="24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(canchas, estadios, campos </a:t>
            </a:r>
            <a:r>
              <a:rPr lang="es-NI" sz="2400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deportivos comunitarios, gimnasios). Inversión </a:t>
            </a:r>
            <a:r>
              <a:rPr lang="es-NI" sz="2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479 </a:t>
            </a:r>
            <a:r>
              <a:rPr lang="es-NI" sz="2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millones de córdobas</a:t>
            </a:r>
            <a:r>
              <a:rPr lang="es-NI" sz="2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 </a:t>
            </a:r>
            <a:endParaRPr lang="es-NI" sz="24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4982"/>
            <a:ext cx="9144000" cy="2593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484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8498" y="232877"/>
            <a:ext cx="3994865" cy="562153"/>
          </a:xfrm>
        </p:spPr>
        <p:txBody>
          <a:bodyPr>
            <a:normAutofit fontScale="90000"/>
          </a:bodyPr>
          <a:lstStyle/>
          <a:p>
            <a:r>
              <a:rPr lang="es-NI" b="1" dirty="0" smtClean="0">
                <a:solidFill>
                  <a:srgbClr val="FFFF00"/>
                </a:solidFill>
              </a:rPr>
              <a:t>IMÁGENES</a:t>
            </a:r>
            <a:r>
              <a:rPr lang="es-NI" dirty="0" smtClean="0"/>
              <a:t> </a:t>
            </a:r>
            <a:endParaRPr lang="es-NI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7907"/>
            <a:ext cx="4919731" cy="279239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820297"/>
            <a:ext cx="4919730" cy="308860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731" y="3820297"/>
            <a:ext cx="4224269" cy="308860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730" y="0"/>
            <a:ext cx="4224269" cy="384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301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AFDC7E1E-7101-4298-BBFC-464B9B6B4270}"/>
              </a:ext>
            </a:extLst>
          </p:cNvPr>
          <p:cNvSpPr txBox="1"/>
          <p:nvPr/>
        </p:nvSpPr>
        <p:spPr>
          <a:xfrm>
            <a:off x="215896" y="516703"/>
            <a:ext cx="5810983" cy="6514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500"/>
              </a:spcBef>
            </a:pPr>
            <a:r>
              <a:rPr lang="es-NI" sz="2400" b="1" dirty="0" smtClean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OTROS PROYECTOS REALIZADOS</a:t>
            </a:r>
          </a:p>
          <a:p>
            <a:pPr algn="just">
              <a:spcBef>
                <a:spcPts val="500"/>
              </a:spcBef>
            </a:pPr>
            <a:endParaRPr lang="es-NI" sz="2400" b="1" dirty="0">
              <a:solidFill>
                <a:srgbClr val="FFFF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>
              <a:spcBef>
                <a:spcPts val="500"/>
              </a:spcBef>
            </a:pPr>
            <a:r>
              <a:rPr lang="es-NI" sz="2400" b="1" dirty="0" smtClean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53 </a:t>
            </a:r>
            <a:r>
              <a:rPr lang="es-NI" sz="2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Plazas para todos los </a:t>
            </a:r>
            <a:r>
              <a:rPr lang="es-NI" sz="2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eventos. </a:t>
            </a:r>
            <a:r>
              <a:rPr lang="es-N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s-N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nversión </a:t>
            </a:r>
            <a:r>
              <a:rPr lang="es-N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de 26.5 millones de córdobas.</a:t>
            </a:r>
          </a:p>
          <a:p>
            <a:pPr algn="just">
              <a:spcBef>
                <a:spcPts val="500"/>
              </a:spcBef>
            </a:pPr>
            <a:endParaRPr lang="es-N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>
              <a:spcBef>
                <a:spcPts val="500"/>
              </a:spcBef>
            </a:pPr>
            <a:r>
              <a:rPr lang="es-NI" sz="24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112</a:t>
            </a:r>
            <a:r>
              <a:rPr lang="es-N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NI" sz="2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Parques de </a:t>
            </a:r>
            <a:r>
              <a:rPr lang="es-NI" sz="2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ferias</a:t>
            </a:r>
            <a:r>
              <a:rPr lang="es-N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s-N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s-N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nversión </a:t>
            </a:r>
            <a:r>
              <a:rPr lang="es-N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de 448 millones de córdobas. </a:t>
            </a:r>
          </a:p>
          <a:p>
            <a:pPr algn="just">
              <a:spcBef>
                <a:spcPts val="500"/>
              </a:spcBef>
            </a:pPr>
            <a:endParaRPr lang="es-N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>
              <a:spcBef>
                <a:spcPts val="500"/>
              </a:spcBef>
            </a:pPr>
            <a:r>
              <a:rPr lang="es-NI" sz="24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100 </a:t>
            </a:r>
            <a:r>
              <a:rPr lang="es-NI" sz="2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Parques </a:t>
            </a:r>
            <a:r>
              <a:rPr lang="es-NI" sz="2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Naturales. </a:t>
            </a:r>
            <a:r>
              <a:rPr lang="es-N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s-N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nversión </a:t>
            </a:r>
            <a:r>
              <a:rPr lang="es-N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de 120 millones de córdobas</a:t>
            </a:r>
            <a:r>
              <a:rPr lang="es-N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algn="just">
              <a:spcBef>
                <a:spcPts val="500"/>
              </a:spcBef>
            </a:pPr>
            <a:endParaRPr lang="es-N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>
              <a:spcBef>
                <a:spcPts val="500"/>
              </a:spcBef>
            </a:pPr>
            <a:r>
              <a:rPr lang="es-N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Mas de </a:t>
            </a:r>
            <a:r>
              <a:rPr lang="es-NI" sz="2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60 museos </a:t>
            </a:r>
            <a:r>
              <a:rPr lang="es-N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comunitarios...</a:t>
            </a:r>
            <a:endParaRPr lang="es-N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322" y="40161"/>
            <a:ext cx="2950678" cy="232463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322" y="2365781"/>
            <a:ext cx="2950678" cy="238259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322" y="4750338"/>
            <a:ext cx="2950678" cy="2108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39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="" xmlns:a16="http://schemas.microsoft.com/office/drawing/2014/main" id="{86878B30-B5FE-4ABC-AB07-31959A1F3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906" y="0"/>
            <a:ext cx="8419514" cy="1325563"/>
          </a:xfrm>
        </p:spPr>
        <p:txBody>
          <a:bodyPr>
            <a:normAutofit/>
          </a:bodyPr>
          <a:lstStyle/>
          <a:p>
            <a:pPr algn="ctr"/>
            <a:r>
              <a:rPr lang="es-NI" sz="3200" b="1" dirty="0" smtClean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PROYECTOS RELEVANTES </a:t>
            </a:r>
            <a:r>
              <a:rPr lang="es-NI" sz="32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FINALIZADOS RECIENTEMENTE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FAE73172-3BE7-4CA0-A047-EE53C8207CF1}"/>
              </a:ext>
            </a:extLst>
          </p:cNvPr>
          <p:cNvSpPr txBox="1"/>
          <p:nvPr/>
        </p:nvSpPr>
        <p:spPr>
          <a:xfrm>
            <a:off x="441148" y="916850"/>
            <a:ext cx="8365030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N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NI" sz="20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Rosita </a:t>
            </a:r>
            <a:r>
              <a:rPr lang="es-NI" sz="20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Parque Infantil y Familiar C$ 52 </a:t>
            </a:r>
            <a:r>
              <a:rPr lang="es-NI" sz="2000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</a:t>
            </a:r>
            <a:endParaRPr lang="es-NI" sz="20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NI" sz="20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Tipitapa</a:t>
            </a:r>
            <a:r>
              <a:rPr lang="es-NI" sz="20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N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NI" sz="20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Plaza de la Dignidad C$ 1,6 </a:t>
            </a:r>
            <a:r>
              <a:rPr lang="es-NI" sz="2000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</a:t>
            </a:r>
            <a:endParaRPr lang="es-NI" sz="20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NI" sz="20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León</a:t>
            </a:r>
            <a:r>
              <a:rPr lang="es-NI" sz="20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N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NI" sz="20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Plaza gastronómica. C$ 5.9 M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NI" sz="20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Jinotega</a:t>
            </a:r>
            <a:r>
              <a:rPr lang="es-NI" sz="20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N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NI" sz="20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parque familiar I etapa. C$ 40 M.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NI" sz="20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Estelí </a:t>
            </a:r>
            <a:r>
              <a:rPr lang="es-NI" sz="20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Parque </a:t>
            </a:r>
            <a:r>
              <a:rPr lang="es-NI" sz="2000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acuático, </a:t>
            </a:r>
            <a:r>
              <a:rPr lang="es-NI" sz="20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C$48.5 </a:t>
            </a:r>
            <a:r>
              <a:rPr lang="es-NI" sz="2000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NI" sz="2000" b="1" dirty="0" smtClean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Chinandega</a:t>
            </a:r>
            <a:r>
              <a:rPr lang="es-NI" sz="2000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Calzada, C$ 8 m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NI" sz="2000" b="1" dirty="0" smtClean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Managua</a:t>
            </a:r>
            <a:r>
              <a:rPr lang="es-NI" sz="2000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Campana de la Paz.</a:t>
            </a:r>
            <a:endParaRPr lang="es-NI" sz="20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="" xmlns:a16="http://schemas.microsoft.com/office/drawing/2014/main" id="{32AA82F5-311C-4924-B925-46C2A25AE9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855" b="14147"/>
          <a:stretch/>
        </p:blipFill>
        <p:spPr>
          <a:xfrm>
            <a:off x="643597" y="4069725"/>
            <a:ext cx="3541542" cy="26699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3C1DB6ED-B0DE-46A9-A22B-A884791AA1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2477" y="4069725"/>
            <a:ext cx="3705338" cy="26699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2779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FAE73172-3BE7-4CA0-A047-EE53C8207CF1}"/>
              </a:ext>
            </a:extLst>
          </p:cNvPr>
          <p:cNvSpPr txBox="1"/>
          <p:nvPr/>
        </p:nvSpPr>
        <p:spPr>
          <a:xfrm>
            <a:off x="0" y="1261922"/>
            <a:ext cx="9144000" cy="2903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N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NI" sz="24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Ciudad Sandino </a:t>
            </a:r>
            <a:r>
              <a:rPr lang="es-NI" sz="2400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complejo deportivo (</a:t>
            </a:r>
            <a:r>
              <a:rPr lang="es-NI" sz="2400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Coffin</a:t>
            </a:r>
            <a:r>
              <a:rPr lang="es-NI" sz="2400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Reyes); C$23.5 M.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NI" sz="2400" b="1" dirty="0" smtClean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Mateare</a:t>
            </a:r>
            <a:r>
              <a:rPr lang="es-NI" sz="2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Parque infantil y familiar; C$ 16 m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NI" sz="2400" b="1" dirty="0" smtClean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Sébaco</a:t>
            </a:r>
            <a:r>
              <a:rPr lang="es-NI" sz="24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Parque infantil y familiar; C$ 20 M.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NI" sz="24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Chichigalpa</a:t>
            </a:r>
            <a:r>
              <a:rPr lang="es-NI" sz="24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N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NI" sz="24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Parque infantil y familiar; C$15M.</a:t>
            </a: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NI" sz="24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León</a:t>
            </a:r>
            <a:r>
              <a:rPr lang="es-NI" sz="24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N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NI" sz="24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malecón de Poneloya y las Peñitas. 13 M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="" xmlns:a16="http://schemas.microsoft.com/office/drawing/2014/main" id="{5FFCADF7-FEA2-43F3-8E2F-706E26338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785" y="147077"/>
            <a:ext cx="8419514" cy="1325563"/>
          </a:xfrm>
        </p:spPr>
        <p:txBody>
          <a:bodyPr>
            <a:normAutofit/>
          </a:bodyPr>
          <a:lstStyle/>
          <a:p>
            <a:pPr algn="ctr"/>
            <a:r>
              <a:rPr lang="es-NI" sz="3200" b="1" dirty="0" smtClean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OTROS PROYECTOS RELEVANTES </a:t>
            </a:r>
            <a:r>
              <a:rPr lang="es-NI" sz="32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FINALIZADOS RECIENTEMENTE</a:t>
            </a:r>
          </a:p>
        </p:txBody>
      </p:sp>
      <p:pic>
        <p:nvPicPr>
          <p:cNvPr id="1026" name="Picture 2" descr="Familias de Ciudad Sandino estrenan complejo deportivo Kevin ...">
            <a:extLst>
              <a:ext uri="{FF2B5EF4-FFF2-40B4-BE49-F238E27FC236}">
                <a16:creationId xmlns="" xmlns:a16="http://schemas.microsoft.com/office/drawing/2014/main" id="{19985A73-8245-447B-AA4D-772FAF63D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" y="4234375"/>
            <a:ext cx="3457733" cy="230275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98E4B192-A622-462A-9D14-F9DD1FE416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4236475"/>
            <a:ext cx="3681047" cy="23006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95699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NI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099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NI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50028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028" y="0"/>
            <a:ext cx="48939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3342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235</TotalTime>
  <Words>489</Words>
  <Application>Microsoft Office PowerPoint</Application>
  <PresentationFormat>Presentación en pantalla (4:3)</PresentationFormat>
  <Paragraphs>66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Tema de Office</vt:lpstr>
      <vt:lpstr>INFRAESTRUCTURAS DEPORTIVAS Y RECREATIVAS</vt:lpstr>
      <vt:lpstr>Presentación de PowerPoint</vt:lpstr>
      <vt:lpstr>Presentación de PowerPoint</vt:lpstr>
      <vt:lpstr>IMÁGENES </vt:lpstr>
      <vt:lpstr>Presentación de PowerPoint</vt:lpstr>
      <vt:lpstr>PROYECTOS RELEVANTES FINALIZADOS RECIENTEMENTE</vt:lpstr>
      <vt:lpstr>OTROS PROYECTOS RELEVANTES FINALIZADOS RECIENTEMENTE</vt:lpstr>
      <vt:lpstr>Presentación de PowerPoint</vt:lpstr>
      <vt:lpstr>Presentación de PowerPoint</vt:lpstr>
      <vt:lpstr>Presentación de PowerPoint</vt:lpstr>
      <vt:lpstr>Parque acuático Chichigalpa </vt:lpstr>
      <vt:lpstr>Presentación de PowerPoint</vt:lpstr>
      <vt:lpstr>Presentación de PowerPoint</vt:lpstr>
      <vt:lpstr>Plan de inversión multianual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INFRAESTRUCTURAS RECREATIVAS Y DEPORTIVAS</dc:title>
  <dc:creator>Esp. Marcela Lander</dc:creator>
  <cp:lastModifiedBy>Martha</cp:lastModifiedBy>
  <cp:revision>48</cp:revision>
  <dcterms:created xsi:type="dcterms:W3CDTF">2020-08-25T00:59:14Z</dcterms:created>
  <dcterms:modified xsi:type="dcterms:W3CDTF">2020-08-25T16:13:58Z</dcterms:modified>
</cp:coreProperties>
</file>